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4"/>
  </p:sldMasterIdLst>
  <p:notesMasterIdLst>
    <p:notesMasterId r:id="rId135"/>
  </p:notesMasterIdLst>
  <p:sldIdLst>
    <p:sldId id="726" r:id="rId5"/>
    <p:sldId id="789" r:id="rId6"/>
    <p:sldId id="638" r:id="rId7"/>
    <p:sldId id="727" r:id="rId8"/>
    <p:sldId id="728" r:id="rId9"/>
    <p:sldId id="729" r:id="rId10"/>
    <p:sldId id="730" r:id="rId11"/>
    <p:sldId id="731" r:id="rId12"/>
    <p:sldId id="732" r:id="rId13"/>
    <p:sldId id="733" r:id="rId14"/>
    <p:sldId id="734" r:id="rId15"/>
    <p:sldId id="735" r:id="rId16"/>
    <p:sldId id="736" r:id="rId17"/>
    <p:sldId id="737" r:id="rId18"/>
    <p:sldId id="738" r:id="rId19"/>
    <p:sldId id="739" r:id="rId20"/>
    <p:sldId id="740" r:id="rId21"/>
    <p:sldId id="741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749" r:id="rId30"/>
    <p:sldId id="750" r:id="rId31"/>
    <p:sldId id="751" r:id="rId32"/>
    <p:sldId id="752" r:id="rId33"/>
    <p:sldId id="753" r:id="rId34"/>
    <p:sldId id="754" r:id="rId35"/>
    <p:sldId id="755" r:id="rId36"/>
    <p:sldId id="756" r:id="rId37"/>
    <p:sldId id="757" r:id="rId38"/>
    <p:sldId id="758" r:id="rId39"/>
    <p:sldId id="759" r:id="rId40"/>
    <p:sldId id="760" r:id="rId41"/>
    <p:sldId id="761" r:id="rId42"/>
    <p:sldId id="762" r:id="rId43"/>
    <p:sldId id="763" r:id="rId44"/>
    <p:sldId id="764" r:id="rId45"/>
    <p:sldId id="765" r:id="rId46"/>
    <p:sldId id="766" r:id="rId47"/>
    <p:sldId id="767" r:id="rId48"/>
    <p:sldId id="768" r:id="rId49"/>
    <p:sldId id="769" r:id="rId50"/>
    <p:sldId id="770" r:id="rId51"/>
    <p:sldId id="771" r:id="rId52"/>
    <p:sldId id="772" r:id="rId53"/>
    <p:sldId id="773" r:id="rId54"/>
    <p:sldId id="774" r:id="rId55"/>
    <p:sldId id="775" r:id="rId56"/>
    <p:sldId id="776" r:id="rId57"/>
    <p:sldId id="777" r:id="rId58"/>
    <p:sldId id="778" r:id="rId59"/>
    <p:sldId id="779" r:id="rId60"/>
    <p:sldId id="780" r:id="rId61"/>
    <p:sldId id="781" r:id="rId62"/>
    <p:sldId id="782" r:id="rId63"/>
    <p:sldId id="783" r:id="rId64"/>
    <p:sldId id="784" r:id="rId65"/>
    <p:sldId id="785" r:id="rId66"/>
    <p:sldId id="788" r:id="rId67"/>
    <p:sldId id="786" r:id="rId68"/>
    <p:sldId id="787" r:id="rId69"/>
    <p:sldId id="790" r:id="rId70"/>
    <p:sldId id="791" r:id="rId71"/>
    <p:sldId id="792" r:id="rId72"/>
    <p:sldId id="793" r:id="rId73"/>
    <p:sldId id="794" r:id="rId74"/>
    <p:sldId id="795" r:id="rId75"/>
    <p:sldId id="796" r:id="rId76"/>
    <p:sldId id="797" r:id="rId77"/>
    <p:sldId id="798" r:id="rId78"/>
    <p:sldId id="799" r:id="rId79"/>
    <p:sldId id="800" r:id="rId80"/>
    <p:sldId id="801" r:id="rId81"/>
    <p:sldId id="802" r:id="rId82"/>
    <p:sldId id="803" r:id="rId83"/>
    <p:sldId id="804" r:id="rId84"/>
    <p:sldId id="805" r:id="rId85"/>
    <p:sldId id="806" r:id="rId86"/>
    <p:sldId id="807" r:id="rId87"/>
    <p:sldId id="808" r:id="rId88"/>
    <p:sldId id="809" r:id="rId89"/>
    <p:sldId id="810" r:id="rId90"/>
    <p:sldId id="811" r:id="rId91"/>
    <p:sldId id="812" r:id="rId92"/>
    <p:sldId id="813" r:id="rId93"/>
    <p:sldId id="814" r:id="rId94"/>
    <p:sldId id="815" r:id="rId95"/>
    <p:sldId id="816" r:id="rId96"/>
    <p:sldId id="817" r:id="rId97"/>
    <p:sldId id="818" r:id="rId98"/>
    <p:sldId id="819" r:id="rId99"/>
    <p:sldId id="820" r:id="rId100"/>
    <p:sldId id="821" r:id="rId101"/>
    <p:sldId id="822" r:id="rId102"/>
    <p:sldId id="823" r:id="rId103"/>
    <p:sldId id="824" r:id="rId104"/>
    <p:sldId id="825" r:id="rId105"/>
    <p:sldId id="826" r:id="rId106"/>
    <p:sldId id="827" r:id="rId107"/>
    <p:sldId id="828" r:id="rId108"/>
    <p:sldId id="829" r:id="rId109"/>
    <p:sldId id="830" r:id="rId110"/>
    <p:sldId id="831" r:id="rId111"/>
    <p:sldId id="832" r:id="rId112"/>
    <p:sldId id="833" r:id="rId113"/>
    <p:sldId id="834" r:id="rId114"/>
    <p:sldId id="835" r:id="rId115"/>
    <p:sldId id="836" r:id="rId116"/>
    <p:sldId id="837" r:id="rId117"/>
    <p:sldId id="838" r:id="rId118"/>
    <p:sldId id="839" r:id="rId119"/>
    <p:sldId id="840" r:id="rId120"/>
    <p:sldId id="841" r:id="rId121"/>
    <p:sldId id="842" r:id="rId122"/>
    <p:sldId id="843" r:id="rId123"/>
    <p:sldId id="844" r:id="rId124"/>
    <p:sldId id="845" r:id="rId125"/>
    <p:sldId id="846" r:id="rId126"/>
    <p:sldId id="847" r:id="rId127"/>
    <p:sldId id="848" r:id="rId128"/>
    <p:sldId id="849" r:id="rId129"/>
    <p:sldId id="850" r:id="rId130"/>
    <p:sldId id="851" r:id="rId131"/>
    <p:sldId id="852" r:id="rId132"/>
    <p:sldId id="853" r:id="rId133"/>
    <p:sldId id="854" r:id="rId134"/>
  </p:sldIdLst>
  <p:sldSz cx="9144000" cy="5143500" type="screen16x9"/>
  <p:notesSz cx="6858000" cy="9144000"/>
  <p:defaultTextStyle>
    <a:defPPr>
      <a:defRPr lang="en-US"/>
    </a:defPPr>
    <a:lvl1pPr marL="0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9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91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93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479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8AEDE6-3F5E-4631-AFCE-7B0E38000FCF}">
          <p14:sldIdLst>
            <p14:sldId id="726"/>
            <p14:sldId id="789"/>
            <p14:sldId id="638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8"/>
            <p14:sldId id="786"/>
            <p14:sldId id="787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FA7"/>
    <a:srgbClr val="2B2A2A"/>
    <a:srgbClr val="2CC615"/>
    <a:srgbClr val="55A935"/>
    <a:srgbClr val="595A5D"/>
    <a:srgbClr val="414042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88621" autoAdjust="0"/>
  </p:normalViewPr>
  <p:slideViewPr>
    <p:cSldViewPr snapToGrid="0" showGuides="1">
      <p:cViewPr varScale="1">
        <p:scale>
          <a:sx n="138" d="100"/>
          <a:sy n="138" d="100"/>
        </p:scale>
        <p:origin x="-1044" y="-9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3/27/2015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688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379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0691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7593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4479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0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01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01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05" y="766092"/>
            <a:ext cx="7772400" cy="1102519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27" y="2068078"/>
            <a:ext cx="7786115" cy="921643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7DA0DECC-A1CD-3A45-A319-FA5814899B6D}" type="datetimeFigureOut">
              <a:rPr lang="en-US" smtClean="0"/>
              <a:pPr/>
              <a:t>3/27/2015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BA8F736F-EF12-B249-AF0D-385560EED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8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066628" cy="1250668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WS-Enterprise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10" y="1795720"/>
            <a:ext cx="6610780" cy="5451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09044" y="2339731"/>
            <a:ext cx="4125912" cy="503237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 sz="1200"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 sz="1100"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 sz="1050"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4" y="2004834"/>
            <a:ext cx="6611112" cy="9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414042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414042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91335" y="551658"/>
            <a:ext cx="8161337" cy="40401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2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FFFFFF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68" r:id="rId21"/>
    <p:sldLayoutId id="2147483972" r:id="rId2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assets.amdocstore.com/css/style.cs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9" b="43920"/>
          <a:stretch/>
        </p:blipFill>
        <p:spPr>
          <a:xfrm>
            <a:off x="575278" y="543561"/>
            <a:ext cx="7728326" cy="3405352"/>
          </a:xfrm>
        </p:spPr>
      </p:pic>
    </p:spTree>
    <p:extLst>
      <p:ext uri="{BB962C8B-B14F-4D97-AF65-F5344CB8AC3E}">
        <p14:creationId xmlns:p14="http://schemas.microsoft.com/office/powerpoint/2010/main" val="32818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#1: Web Application</a:t>
            </a:r>
          </a:p>
          <a:p>
            <a:r>
              <a:rPr lang="en-US" dirty="0" smtClean="0"/>
              <a:t>Both powered by public </a:t>
            </a:r>
            <a:r>
              <a:rPr lang="en-US" dirty="0" err="1" smtClean="0"/>
              <a:t>DocStore</a:t>
            </a:r>
            <a:r>
              <a:rPr lang="en-US" dirty="0" smtClean="0"/>
              <a:t> API</a:t>
            </a:r>
          </a:p>
          <a:p>
            <a:r>
              <a:rPr lang="en-US" dirty="0" smtClean="0"/>
              <a:t>Both must scale</a:t>
            </a:r>
          </a:p>
          <a:p>
            <a:r>
              <a:rPr lang="en-US" dirty="0" smtClean="0"/>
              <a:t>Both must be highly available</a:t>
            </a:r>
          </a:p>
        </p:txBody>
      </p:sp>
    </p:spTree>
    <p:extLst>
      <p:ext uri="{BB962C8B-B14F-4D97-AF65-F5344CB8AC3E}">
        <p14:creationId xmlns:p14="http://schemas.microsoft.com/office/powerpoint/2010/main" val="184891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VPC: These subnets should be public. We will attach an Internet Gateway and define a Route Table entry to make them public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880197"/>
            <a:ext cx="70580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2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VPC: Web servers run in a private subnet, but have outbound internet access via an EC2 instance in the public subnet running NAT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08" y="952068"/>
            <a:ext cx="71628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24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VPC: The </a:t>
            </a:r>
            <a:r>
              <a:rPr lang="en-US" sz="1200" dirty="0" err="1" smtClean="0">
                <a:latin typeface="+mj-lt"/>
              </a:rPr>
              <a:t>DocStore</a:t>
            </a:r>
            <a:r>
              <a:rPr lang="en-US" sz="1200" dirty="0" smtClean="0">
                <a:latin typeface="+mj-lt"/>
              </a:rPr>
              <a:t>  API running on Elastic Beanstalk is deployed in both a public and private subnet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06" y="960726"/>
            <a:ext cx="583882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39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VPC: Finally, the RDS and </a:t>
            </a:r>
            <a:r>
              <a:rPr lang="en-US" sz="1200" dirty="0" err="1" smtClean="0">
                <a:latin typeface="+mj-lt"/>
              </a:rPr>
              <a:t>ElastiCache</a:t>
            </a:r>
            <a:r>
              <a:rPr lang="en-US" sz="1200" dirty="0" smtClean="0">
                <a:latin typeface="+mj-lt"/>
              </a:rPr>
              <a:t> instances are deployed in a private subnet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906" y="886692"/>
            <a:ext cx="59150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85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err="1" smtClean="0">
                <a:latin typeface="+mj-lt"/>
              </a:rPr>
              <a:t>CloudFormation</a:t>
            </a:r>
            <a:r>
              <a:rPr lang="en-US" sz="1200" dirty="0" smtClean="0">
                <a:latin typeface="+mj-lt"/>
              </a:rPr>
              <a:t>: Entire application is deployed as a stack from a template file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43" y="939078"/>
            <a:ext cx="7429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err="1" smtClean="0">
                <a:latin typeface="+mj-lt"/>
              </a:rPr>
              <a:t>CloudFormation</a:t>
            </a:r>
            <a:r>
              <a:rPr lang="en-US" sz="1200" dirty="0" smtClean="0">
                <a:latin typeface="+mj-lt"/>
              </a:rPr>
              <a:t>: The sample template file is used to deployed to us-west-2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16565"/>
            <a:ext cx="70675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14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err="1" smtClean="0">
                <a:latin typeface="+mj-lt"/>
              </a:rPr>
              <a:t>CloudFormation</a:t>
            </a:r>
            <a:r>
              <a:rPr lang="en-US" sz="1200" dirty="0" smtClean="0">
                <a:latin typeface="+mj-lt"/>
              </a:rPr>
              <a:t>: and ap-southeast-2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963757"/>
            <a:ext cx="70770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9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4854" y="1177635"/>
            <a:ext cx="4468091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>
                <a:latin typeface="+mj-lt"/>
              </a:rPr>
              <a:t>#2. Batch processing Back-End</a:t>
            </a:r>
          </a:p>
        </p:txBody>
      </p:sp>
    </p:spTree>
    <p:extLst>
      <p:ext uri="{BB962C8B-B14F-4D97-AF65-F5344CB8AC3E}">
        <p14:creationId xmlns:p14="http://schemas.microsoft.com/office/powerpoint/2010/main" val="243603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4854" y="1177635"/>
            <a:ext cx="4468091" cy="24106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>
                <a:latin typeface="+mj-lt"/>
              </a:rPr>
              <a:t>#2. Batch processing Back-End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Sync user account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Enforce max storage limits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Extract and index based on document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Detailed dashboard with system-wide totals: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# docs, </a:t>
            </a:r>
            <a:r>
              <a:rPr lang="en-US" dirty="0" err="1" smtClean="0">
                <a:latin typeface="+mn-lt"/>
              </a:rPr>
              <a:t>avg</a:t>
            </a:r>
            <a:r>
              <a:rPr lang="en-US" dirty="0" smtClean="0">
                <a:latin typeface="+mn-lt"/>
              </a:rPr>
              <a:t>, doc size, total storage</a:t>
            </a:r>
          </a:p>
        </p:txBody>
      </p:sp>
    </p:spTree>
    <p:extLst>
      <p:ext uri="{BB962C8B-B14F-4D97-AF65-F5344CB8AC3E}">
        <p14:creationId xmlns:p14="http://schemas.microsoft.com/office/powerpoint/2010/main" val="1862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4854" y="1177635"/>
            <a:ext cx="5811982" cy="2410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>
                <a:latin typeface="+mj-lt"/>
              </a:rPr>
              <a:t>#2. Batch processing Back-End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Responds to events triggered by Web interface</a:t>
            </a: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209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#1: Web Application</a:t>
            </a:r>
          </a:p>
          <a:p>
            <a:r>
              <a:rPr lang="en-US" dirty="0" smtClean="0"/>
              <a:t>Multi-region deployment for global support</a:t>
            </a:r>
          </a:p>
          <a:p>
            <a:r>
              <a:rPr lang="en-US" dirty="0" smtClean="0"/>
              <a:t>User can log in to any region</a:t>
            </a:r>
          </a:p>
          <a:p>
            <a:pPr lvl="1"/>
            <a:r>
              <a:rPr lang="en-US" dirty="0" smtClean="0"/>
              <a:t>Always redirected to “home” region (i.e., region where account was created)</a:t>
            </a:r>
          </a:p>
        </p:txBody>
      </p:sp>
    </p:spTree>
    <p:extLst>
      <p:ext uri="{BB962C8B-B14F-4D97-AF65-F5344CB8AC3E}">
        <p14:creationId xmlns:p14="http://schemas.microsoft.com/office/powerpoint/2010/main" val="154653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4854" y="1177635"/>
            <a:ext cx="5811982" cy="2410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>
                <a:latin typeface="+mj-lt"/>
              </a:rPr>
              <a:t>#2. Batch processing Back-End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Responds to events triggered by Web interface</a:t>
            </a:r>
            <a:endParaRPr lang="en-US" dirty="0" smtClean="0">
              <a:latin typeface="+mj-lt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41" y="2127972"/>
            <a:ext cx="40100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42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4853" y="1177635"/>
            <a:ext cx="8049491" cy="2410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>
                <a:latin typeface="+mj-lt"/>
              </a:rPr>
              <a:t>#2. Batch processing Back-End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Responds to events triggered by Web and Mobile interfaces</a:t>
            </a:r>
            <a:endParaRPr lang="en-US" dirty="0" smtClean="0">
              <a:latin typeface="+mj-lt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58" y="2237510"/>
            <a:ext cx="38576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64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831274"/>
            <a:ext cx="67437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New Account Create Event: Triggered when a user creates a new account. Event message in queue includes username, password and home region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New Account Created Event: Triggered when a user creates a new account, event message in queue includes username, password and home region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533" y="983672"/>
            <a:ext cx="11144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7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New Account Created Event: An instance running the Account Synchronization service polls the New Account Event Queue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6" y="1079356"/>
            <a:ext cx="29432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03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New Account Created Event: If the instance fails, Auto Scaling will launch a replacement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7" y="1012681"/>
            <a:ext cx="29051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2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New Account Created Event: Account Synchronizer invokes API in ap-southeast-2 to synchronize new user’s account data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75459"/>
            <a:ext cx="7162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1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New Account Created Event : When a user begins uploading a document to S3, an event is triggered so the upload can be tracked via workflow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390" y="1158586"/>
            <a:ext cx="1295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New Account Created Event : When an event is received from the queue, the workflow initializer kicks off a SWF workflow execution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08" y="1091479"/>
            <a:ext cx="61341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0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When a event is received from the queue, the workflow initializer kicks off a SWF workflow execution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89" y="913535"/>
            <a:ext cx="63817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15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DocStore</a:t>
            </a:r>
            <a:r>
              <a:rPr lang="en-US" dirty="0" smtClean="0"/>
              <a:t> Requirements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6" y="1182680"/>
            <a:ext cx="8204200" cy="302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A an instance running Decider code receives the workflow execution started task, and schedules a Check Upload Status activity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7" y="897082"/>
            <a:ext cx="641032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67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A an instance running the Activity Worker code receives the Check Upload Status task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68" y="964191"/>
            <a:ext cx="620077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61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The Activity Worker periodically checks S3 to determine if the doc upload has completed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975880"/>
            <a:ext cx="682942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97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Once the document is deleted in S3, a final is scheduled in the near future to ensure that the document has been property processed by the Doc Upload Complete workflow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35" y="987137"/>
            <a:ext cx="68484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When a document upload has been complete, it needs to be processed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64" y="1196254"/>
            <a:ext cx="21717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3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A workflow initializer determines the appropriate workflow to initiate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08" y="838201"/>
            <a:ext cx="64008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A decider schedules the appropriate activity based on the document type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969819"/>
            <a:ext cx="63817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07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the content-length metadata property of every object should be retrieved from S3 and used to increment a counter tracking the total size of all uploaded objects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48" y="928254"/>
            <a:ext cx="68008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41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a counter tracking the total content size uploaded by each users is also incremented. If the new doc causes the user to exceed his allocated amount, a flag is set and the user will receive an email via SES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02" y="890154"/>
            <a:ext cx="69627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5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if the document was uploaded by a premium user and it has text context, the full-text content will be indexed in </a:t>
            </a:r>
            <a:r>
              <a:rPr lang="en-US" sz="1200" dirty="0" err="1" smtClean="0">
                <a:latin typeface="+mj-lt"/>
              </a:rPr>
              <a:t>CloudSearch</a:t>
            </a:r>
            <a:endParaRPr lang="en-US" sz="1200" dirty="0" smtClean="0">
              <a:latin typeface="+mj-lt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40" y="1017009"/>
            <a:ext cx="688657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7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Sample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 smtClean="0"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854" y="124690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6734" y="80299"/>
            <a:ext cx="8253028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7090" y="124690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Doc Uploaded Initiated Event: Finally, several custom metrics are also put to </a:t>
            </a:r>
            <a:r>
              <a:rPr lang="en-US" sz="1200" dirty="0" err="1" smtClean="0">
                <a:latin typeface="+mj-lt"/>
              </a:rPr>
              <a:t>CloudWatch</a:t>
            </a:r>
            <a:r>
              <a:rPr lang="en-US" sz="1200" dirty="0" smtClean="0">
                <a:latin typeface="+mj-lt"/>
              </a:rPr>
              <a:t>, allowing us to monitor how many new documents are being uploaded by users type, how big the documents are</a:t>
            </a:r>
            <a:r>
              <a:rPr lang="en-US" sz="1200" smtClean="0">
                <a:latin typeface="+mj-lt"/>
              </a:rPr>
              <a:t>, etc.</a:t>
            </a:r>
            <a:endParaRPr lang="en-US" sz="1200" dirty="0" smtClean="0">
              <a:latin typeface="+mj-lt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7672" y="145472"/>
            <a:ext cx="2161309" cy="658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012681"/>
            <a:ext cx="684847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43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3" y="323531"/>
            <a:ext cx="6475844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Application deployed in two regions: us-west-2 (Oregon) and ap-southeast-2 (Sydney)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6" y="1055953"/>
            <a:ext cx="7597053" cy="348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26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Each ELB has a region-specific CNAME in Route 53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4" y="1046826"/>
            <a:ext cx="7410017" cy="3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96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Latency</a:t>
            </a:r>
            <a:r>
              <a:rPr lang="en-US" sz="1800" dirty="0" smtClean="0"/>
              <a:t> </a:t>
            </a:r>
            <a:r>
              <a:rPr lang="en-US" sz="1800" b="1" dirty="0" smtClean="0"/>
              <a:t>Based</a:t>
            </a:r>
            <a:r>
              <a:rPr lang="en-US" sz="1800" dirty="0" smtClean="0"/>
              <a:t> </a:t>
            </a:r>
            <a:r>
              <a:rPr lang="en-US" sz="1800" b="1" dirty="0" smtClean="0"/>
              <a:t>Routing</a:t>
            </a:r>
            <a:r>
              <a:rPr lang="en-US" sz="1800" dirty="0" smtClean="0"/>
              <a:t> feature of </a:t>
            </a:r>
            <a:r>
              <a:rPr lang="en-US" sz="1800" b="1" dirty="0" smtClean="0"/>
              <a:t>Route</a:t>
            </a:r>
            <a:r>
              <a:rPr lang="en-US" sz="1800" dirty="0" smtClean="0"/>
              <a:t> </a:t>
            </a:r>
            <a:r>
              <a:rPr lang="en-US" sz="1800" b="1" dirty="0" smtClean="0"/>
              <a:t>53</a:t>
            </a:r>
            <a:r>
              <a:rPr lang="en-US" sz="1800" dirty="0" smtClean="0"/>
              <a:t> directs customers to closest endpoint</a:t>
            </a:r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8" y="1129143"/>
            <a:ext cx="7594421" cy="325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27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Closer to Oregon? </a:t>
            </a:r>
            <a:r>
              <a:rPr lang="en-US" sz="1800" dirty="0" smtClean="0"/>
              <a:t>That’s where you go. In Perth? Head to the ELB in Sydney.</a:t>
            </a:r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8" y="1129143"/>
            <a:ext cx="7594421" cy="325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32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Closer to Oregon? </a:t>
            </a:r>
            <a:r>
              <a:rPr lang="en-US" sz="1800" dirty="0" smtClean="0"/>
              <a:t>That’s where you go.</a:t>
            </a:r>
            <a:endParaRPr 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75" y="921196"/>
            <a:ext cx="7510462" cy="34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94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Closer to Oregon? </a:t>
            </a:r>
            <a:r>
              <a:rPr lang="en-US" sz="1800" dirty="0" smtClean="0"/>
              <a:t>That’s where you go.</a:t>
            </a:r>
            <a:endParaRPr lang="en-US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2" y="912966"/>
            <a:ext cx="7853795" cy="362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97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085" y="1378940"/>
            <a:ext cx="6179625" cy="85725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Module A: Reference Architecture</a:t>
            </a:r>
            <a:endParaRPr lang="en-US" sz="2800" dirty="0"/>
          </a:p>
        </p:txBody>
      </p:sp>
      <p:pic>
        <p:nvPicPr>
          <p:cNvPr id="4" name="Picture 3" descr="Employee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47" y="262154"/>
            <a:ext cx="3433692" cy="43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2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Let’s focus on one region</a:t>
            </a: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73" y="2473468"/>
            <a:ext cx="2424546" cy="143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0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Route 53 LBR </a:t>
            </a:r>
            <a:r>
              <a:rPr lang="en-US" sz="1800" dirty="0" smtClean="0"/>
              <a:t>directs a user to the </a:t>
            </a:r>
            <a:r>
              <a:rPr lang="en-US" sz="1800" b="1" dirty="0" smtClean="0"/>
              <a:t>nearest Elastic Load Balancer</a:t>
            </a:r>
            <a:r>
              <a:rPr lang="en-US" sz="1800" dirty="0" smtClean="0"/>
              <a:t> (in this case, the ELB in us-west-2)</a:t>
            </a:r>
            <a:endParaRPr lang="en-US" sz="1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69" y="2573222"/>
            <a:ext cx="3845503" cy="155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95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/>
              <a:t>DocStore</a:t>
            </a:r>
            <a:r>
              <a:rPr lang="en-US" sz="1800" dirty="0" smtClean="0"/>
              <a:t> stores all </a:t>
            </a:r>
            <a:r>
              <a:rPr lang="en-US" sz="1800" b="1" dirty="0" smtClean="0"/>
              <a:t>static web assets </a:t>
            </a:r>
            <a:r>
              <a:rPr lang="en-US" sz="1800" dirty="0" smtClean="0"/>
              <a:t>(CSS, images, JavaScript, etc.) </a:t>
            </a:r>
            <a:r>
              <a:rPr lang="en-US" sz="1800" b="1" dirty="0" smtClean="0"/>
              <a:t>in S3</a:t>
            </a:r>
            <a:endParaRPr lang="en-US" sz="18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195" y="2207625"/>
            <a:ext cx="3629459" cy="230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2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smtClean="0"/>
              <a:t>This bucket exists in the us-west-2 origin, but is the </a:t>
            </a:r>
            <a:r>
              <a:rPr lang="en-US" sz="1800" b="1" dirty="0" smtClean="0"/>
              <a:t>canonical source for static asset requests globally</a:t>
            </a:r>
            <a:endParaRPr lang="en-US" sz="18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195" y="2207625"/>
            <a:ext cx="3629459" cy="230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37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err="1" smtClean="0"/>
              <a:t>CloudFront</a:t>
            </a:r>
            <a:r>
              <a:rPr lang="en-US" sz="1800" dirty="0" smtClean="0"/>
              <a:t> distributes static web assets in S3 to end users with low latency using a </a:t>
            </a:r>
            <a:r>
              <a:rPr lang="en-US" sz="1800" b="1" dirty="0" smtClean="0"/>
              <a:t>global network of edge locations</a:t>
            </a:r>
            <a:endParaRPr lang="en-US" sz="18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2" y="2293182"/>
            <a:ext cx="3763241" cy="22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Let’s see how a user in </a:t>
            </a:r>
            <a:r>
              <a:rPr lang="en-US" sz="1800" b="1" dirty="0" smtClean="0"/>
              <a:t>Tokyo </a:t>
            </a:r>
            <a:r>
              <a:rPr lang="en-US" sz="1800" dirty="0" smtClean="0"/>
              <a:t>would access</a:t>
            </a:r>
            <a:r>
              <a:rPr lang="en-US" sz="1800" b="1" dirty="0" smtClean="0"/>
              <a:t> </a:t>
            </a:r>
            <a:r>
              <a:rPr lang="en-US" sz="1800" b="1" dirty="0" smtClean="0">
                <a:hlinkClick r:id="rId2"/>
              </a:rPr>
              <a:t>http://assets.amdocstore.com/css/style.css</a:t>
            </a:r>
            <a:r>
              <a:rPr lang="en-US" sz="1800" b="1" dirty="0" smtClean="0"/>
              <a:t> </a:t>
            </a:r>
            <a:endParaRPr lang="en-US" sz="18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" y="1036340"/>
            <a:ext cx="8004517" cy="35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11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Any user request for assets.amdocstore.com will </a:t>
            </a:r>
            <a:r>
              <a:rPr lang="en-US" sz="1800" b="1" dirty="0" smtClean="0"/>
              <a:t>automatically route to the nearest edge location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10" y="1115136"/>
            <a:ext cx="7467600" cy="340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9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Any user request for assets.amdocstore.com will </a:t>
            </a:r>
            <a:r>
              <a:rPr lang="en-US" sz="1800" b="1" dirty="0" smtClean="0"/>
              <a:t>automatically route to the nearest edge location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6" y="953396"/>
            <a:ext cx="8257309" cy="366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66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Any user request for assets.amdocstore.com will </a:t>
            </a:r>
            <a:r>
              <a:rPr lang="en-US" sz="1800" b="1" dirty="0" smtClean="0"/>
              <a:t>automatically route to the nearest edge location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10" y="1115136"/>
            <a:ext cx="7467600" cy="340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3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Any user request for assets.amdocstore.com will </a:t>
            </a:r>
            <a:r>
              <a:rPr lang="en-US" sz="1800" b="1" dirty="0" smtClean="0"/>
              <a:t>automatically route to the nearest edge location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8" y="1029896"/>
            <a:ext cx="7917872" cy="362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7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866" y="713509"/>
            <a:ext cx="6179625" cy="1571172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 smtClean="0"/>
              <a:t>DocStore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5112327" y="1641763"/>
            <a:ext cx="1925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by </a:t>
            </a:r>
            <a:r>
              <a:rPr lang="en-US" sz="1600" b="1" dirty="0" err="1" smtClean="0"/>
              <a:t>aMedia</a:t>
            </a:r>
            <a:r>
              <a:rPr lang="en-US" sz="1600" b="1" dirty="0" smtClean="0"/>
              <a:t> Corp.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354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The requested </a:t>
            </a:r>
            <a:r>
              <a:rPr lang="en-US" sz="1800" b="1" dirty="0" smtClean="0"/>
              <a:t>file will be served from the Tokyo edge</a:t>
            </a:r>
            <a:r>
              <a:rPr lang="en-US" sz="1800" dirty="0" smtClean="0"/>
              <a:t> if it is in the cache</a:t>
            </a:r>
            <a:endParaRPr lang="en-US" sz="1800" b="1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8" y="1029896"/>
            <a:ext cx="7917872" cy="362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15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smtClean="0"/>
              <a:t>The requested file will be served from the Tokyo edge if it is in the cache, or </a:t>
            </a:r>
            <a:r>
              <a:rPr lang="en-US" sz="1800" b="1" dirty="0" smtClean="0"/>
              <a:t>retrieved from the origin and cached at the edge</a:t>
            </a:r>
            <a:r>
              <a:rPr lang="en-US" sz="1800" dirty="0" smtClean="0"/>
              <a:t> for future requests</a:t>
            </a:r>
            <a:endParaRPr lang="en-US" sz="1800" b="1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10" y="1183134"/>
            <a:ext cx="7606146" cy="341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03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Let’s go back to our application deployment in </a:t>
            </a:r>
            <a:r>
              <a:rPr lang="en-US" sz="1800" b="1" dirty="0" smtClean="0"/>
              <a:t>us-west-2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1010710"/>
            <a:ext cx="8153400" cy="359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10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Let’s go back to our application deployment in </a:t>
            </a:r>
            <a:r>
              <a:rPr lang="en-US" sz="1800" b="1" dirty="0" smtClean="0"/>
              <a:t>us-west-2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2" y="2293182"/>
            <a:ext cx="3763241" cy="22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7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smtClean="0"/>
              <a:t>Let’s go back to our application deployment in </a:t>
            </a:r>
            <a:r>
              <a:rPr lang="en-US" sz="1800" b="1" dirty="0" smtClean="0"/>
              <a:t>us-west-2 </a:t>
            </a:r>
            <a:r>
              <a:rPr lang="en-US" sz="1800" dirty="0" smtClean="0"/>
              <a:t> and </a:t>
            </a:r>
            <a:r>
              <a:rPr lang="en-US" sz="1800" b="1" dirty="0" smtClean="0"/>
              <a:t>focus on the browser component of </a:t>
            </a:r>
            <a:r>
              <a:rPr lang="en-US" sz="1800" b="1" dirty="0" err="1" smtClean="0"/>
              <a:t>DocStore</a:t>
            </a:r>
            <a:endParaRPr lang="en-US" sz="1800" b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2" y="2293182"/>
            <a:ext cx="3763241" cy="22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13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Web servers </a:t>
            </a:r>
            <a:r>
              <a:rPr lang="en-US" sz="1800" dirty="0" smtClean="0"/>
              <a:t>will be deployed across multiple Availability</a:t>
            </a:r>
            <a:r>
              <a:rPr lang="en-US" sz="1800" b="1" dirty="0"/>
              <a:t> </a:t>
            </a:r>
            <a:r>
              <a:rPr lang="en-US" sz="1800" dirty="0" smtClean="0"/>
              <a:t>Zones using Auto Scaling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11" y="1270004"/>
            <a:ext cx="6208134" cy="320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Web servers </a:t>
            </a:r>
            <a:r>
              <a:rPr lang="en-US" sz="1800" dirty="0" smtClean="0"/>
              <a:t>will be deployed across multiple Availability</a:t>
            </a:r>
            <a:r>
              <a:rPr lang="en-US" sz="1800" b="1" dirty="0"/>
              <a:t> </a:t>
            </a:r>
            <a:r>
              <a:rPr lang="en-US" sz="1800" dirty="0" smtClean="0"/>
              <a:t>Zones using Auto Scaling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9" y="1080820"/>
            <a:ext cx="6847175" cy="353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7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Web servers </a:t>
            </a:r>
            <a:r>
              <a:rPr lang="en-US" sz="1800" dirty="0" smtClean="0"/>
              <a:t>host the </a:t>
            </a:r>
            <a:r>
              <a:rPr lang="en-US" sz="1800" dirty="0" err="1" smtClean="0"/>
              <a:t>DocStore</a:t>
            </a:r>
            <a:r>
              <a:rPr lang="en-US" sz="1800" dirty="0" smtClean="0"/>
              <a:t> Interface that users will access with their web browsers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9" y="1080820"/>
            <a:ext cx="6847175" cy="353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40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44" y="670647"/>
            <a:ext cx="639906" cy="639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b="1" dirty="0" smtClean="0"/>
              <a:t>Session state </a:t>
            </a:r>
            <a:r>
              <a:rPr lang="en-US" sz="1800" dirty="0" smtClean="0"/>
              <a:t>is stored out of the web tier in a </a:t>
            </a:r>
            <a:r>
              <a:rPr lang="en-US" sz="1800" dirty="0" err="1" smtClean="0"/>
              <a:t>DynamoDB</a:t>
            </a:r>
            <a:r>
              <a:rPr lang="en-US" sz="1800" dirty="0" smtClean="0"/>
              <a:t> table. </a:t>
            </a:r>
            <a:r>
              <a:rPr lang="en-US" sz="1800" dirty="0" err="1" smtClean="0"/>
              <a:t>DynamoDB</a:t>
            </a:r>
            <a:r>
              <a:rPr lang="en-US" sz="1800" dirty="0" smtClean="0"/>
              <a:t> is a regional service, meaning the data is automatically distributed across AZs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93" y="1323109"/>
            <a:ext cx="6668364" cy="340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673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44" y="670647"/>
            <a:ext cx="639906" cy="639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b="1" dirty="0" smtClean="0"/>
              <a:t>Session state </a:t>
            </a:r>
            <a:r>
              <a:rPr lang="en-US" sz="1800" dirty="0" smtClean="0"/>
              <a:t>is stored out of the web tier in a </a:t>
            </a:r>
            <a:r>
              <a:rPr lang="en-US" sz="1800" dirty="0" err="1" smtClean="0"/>
              <a:t>DynamoDB</a:t>
            </a:r>
            <a:r>
              <a:rPr lang="en-US" sz="1800" dirty="0" smtClean="0"/>
              <a:t> table. </a:t>
            </a:r>
            <a:r>
              <a:rPr lang="en-US" sz="1800" dirty="0" err="1" smtClean="0"/>
              <a:t>DynamoDB</a:t>
            </a:r>
            <a:r>
              <a:rPr lang="en-US" sz="1800" dirty="0" smtClean="0"/>
              <a:t> is a regional service, meaning the data is automatically distributed across AZs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978" y="1321922"/>
            <a:ext cx="6441932" cy="327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92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aMedia</a:t>
            </a:r>
            <a:r>
              <a:rPr lang="en-US" dirty="0" smtClean="0"/>
              <a:t> </a:t>
            </a:r>
            <a:r>
              <a:rPr lang="en-US" dirty="0" err="1" smtClean="0"/>
              <a:t>DocStore</a:t>
            </a:r>
            <a:r>
              <a:rPr lang="en-US" dirty="0" smtClean="0"/>
              <a:t> allows customers to upload and manage their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5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Core</a:t>
            </a:r>
            <a:r>
              <a:rPr lang="en-US" sz="1800" b="1" dirty="0" smtClean="0"/>
              <a:t> </a:t>
            </a:r>
            <a:r>
              <a:rPr lang="en-US" sz="1800" dirty="0" smtClean="0"/>
              <a:t>functionality is provided by the </a:t>
            </a:r>
            <a:r>
              <a:rPr lang="en-US" sz="1800" b="1" dirty="0" err="1" smtClean="0"/>
              <a:t>DocStore</a:t>
            </a:r>
            <a:r>
              <a:rPr lang="en-US" sz="1800" b="1" dirty="0" smtClean="0"/>
              <a:t> API</a:t>
            </a:r>
            <a:r>
              <a:rPr lang="en-US" sz="1800" dirty="0" smtClean="0"/>
              <a:t>. Web servers consume this API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9" y="1080820"/>
            <a:ext cx="6847175" cy="353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62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545" y="323531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 err="1" smtClean="0"/>
              <a:t>DocStore</a:t>
            </a:r>
            <a:r>
              <a:rPr lang="en-US" sz="1800" dirty="0" smtClean="0"/>
              <a:t> API will be deployed as an application in Elastic Beanstalk container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95" y="1116813"/>
            <a:ext cx="6612514" cy="338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07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vietnd4\Pictures\elastic_beanstal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1" y="290946"/>
            <a:ext cx="902276" cy="90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0946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Elastic Beanstalk </a:t>
            </a:r>
            <a:r>
              <a:rPr lang="en-US" sz="1800" dirty="0" smtClean="0"/>
              <a:t>provides Multi-AZ deployment, Auto Scaling, and load balancing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95" y="1116813"/>
            <a:ext cx="6612514" cy="338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7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vietnd4\Pictures\elastic_beanstal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1" y="290946"/>
            <a:ext cx="902276" cy="90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Elastic Beanstalk </a:t>
            </a:r>
            <a:r>
              <a:rPr lang="en-US" sz="1800" dirty="0" smtClean="0"/>
              <a:t>supports Java, .NET, Python, PHP, Ruby, and node.js applications</a:t>
            </a:r>
            <a:endParaRPr lang="en-US" sz="1800" b="1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95" y="1116813"/>
            <a:ext cx="6612514" cy="338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3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The API will use several different data stores for different types of data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95" y="1116813"/>
            <a:ext cx="6612514" cy="338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7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User account information </a:t>
            </a:r>
            <a:r>
              <a:rPr lang="en-US" sz="1800" dirty="0" smtClean="0"/>
              <a:t>will be stored in a </a:t>
            </a:r>
            <a:r>
              <a:rPr lang="en-US" sz="1800" b="1" dirty="0" err="1" smtClean="0"/>
              <a:t>DynamoDB</a:t>
            </a:r>
            <a:r>
              <a:rPr lang="en-US" sz="1800" dirty="0" smtClean="0"/>
              <a:t> table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78" y="1288235"/>
            <a:ext cx="6685250" cy="345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57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Let’s see what happens when a </a:t>
            </a:r>
            <a:r>
              <a:rPr lang="en-US" sz="1800" b="1" dirty="0" smtClean="0"/>
              <a:t>new user signs up for </a:t>
            </a:r>
            <a:r>
              <a:rPr lang="en-US" sz="1800" b="1" dirty="0" err="1" smtClean="0"/>
              <a:t>DocStore</a:t>
            </a:r>
            <a:endParaRPr lang="en-US" sz="1800" b="1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78" y="1288235"/>
            <a:ext cx="6685250" cy="345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91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Create Account</a:t>
            </a:r>
            <a:r>
              <a:rPr lang="en-US" sz="1800" dirty="0" smtClean="0"/>
              <a:t>: User submits sign-up form to web servers with username, password, etc.</a:t>
            </a:r>
            <a:endParaRPr lang="en-US" sz="1800" b="1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03" y="1215226"/>
            <a:ext cx="6564023" cy="336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68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Create Account</a:t>
            </a:r>
            <a:r>
              <a:rPr lang="en-US" sz="1800" dirty="0" smtClean="0"/>
              <a:t>: Web servers invoke </a:t>
            </a:r>
            <a:r>
              <a:rPr lang="en-US" sz="1800" dirty="0" err="1" smtClean="0"/>
              <a:t>CreateAccount</a:t>
            </a:r>
            <a:r>
              <a:rPr lang="en-US" sz="1800" dirty="0" smtClean="0"/>
              <a:t> API</a:t>
            </a:r>
            <a:endParaRPr lang="en-US" sz="1800" b="1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33" y="1107065"/>
            <a:ext cx="6439332" cy="336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0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534892" cy="791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Create Account</a:t>
            </a:r>
            <a:r>
              <a:rPr lang="en-US" sz="1800" dirty="0" smtClean="0"/>
              <a:t>: API creates a </a:t>
            </a:r>
            <a:r>
              <a:rPr lang="en-US" sz="1800" b="1" dirty="0" smtClean="0"/>
              <a:t>new item </a:t>
            </a:r>
            <a:r>
              <a:rPr lang="en-US" sz="1800" dirty="0" smtClean="0"/>
              <a:t>in the </a:t>
            </a:r>
            <a:r>
              <a:rPr lang="en-US" sz="1800" dirty="0" err="1" smtClean="0"/>
              <a:t>datastore</a:t>
            </a:r>
            <a:endParaRPr lang="en-US" sz="1800" b="1" dirty="0" smtClean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36" y="1002056"/>
            <a:ext cx="6459682" cy="329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85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aMedia</a:t>
            </a:r>
            <a:r>
              <a:rPr lang="en-US" dirty="0" smtClean="0"/>
              <a:t> </a:t>
            </a:r>
            <a:r>
              <a:rPr lang="en-US" dirty="0" err="1" smtClean="0"/>
              <a:t>DocStore</a:t>
            </a:r>
            <a:r>
              <a:rPr lang="en-US" dirty="0" smtClean="0"/>
              <a:t> allows customers to upload and manage their documents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Upload and access content from anywhere</a:t>
            </a:r>
            <a:r>
              <a:rPr lang="en-US" dirty="0" smtClean="0"/>
              <a:t> – browser and mobile apps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PDF</a:t>
            </a:r>
            <a:r>
              <a:rPr lang="en-US" dirty="0" smtClean="0"/>
              <a:t>, </a:t>
            </a:r>
            <a:r>
              <a:rPr lang="en-US" b="1" dirty="0" smtClean="0"/>
              <a:t>Office</a:t>
            </a:r>
            <a:r>
              <a:rPr lang="en-US" dirty="0" smtClean="0"/>
              <a:t> </a:t>
            </a:r>
            <a:r>
              <a:rPr lang="en-US" b="1" dirty="0" smtClean="0"/>
              <a:t>docs</a:t>
            </a:r>
            <a:r>
              <a:rPr lang="en-US" dirty="0" smtClean="0"/>
              <a:t>, </a:t>
            </a:r>
            <a:r>
              <a:rPr lang="en-US" b="1" dirty="0" smtClean="0"/>
              <a:t>images</a:t>
            </a:r>
            <a:r>
              <a:rPr lang="en-US" dirty="0" smtClean="0"/>
              <a:t>, </a:t>
            </a:r>
            <a:r>
              <a:rPr lang="en-US" b="1" dirty="0" smtClean="0"/>
              <a:t>videos</a:t>
            </a:r>
            <a:r>
              <a:rPr lang="en-US" dirty="0" smtClean="0"/>
              <a:t> – text content extracted, indexed, and searchable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1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534892" cy="7917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 smtClean="0"/>
              <a:t>Create Account</a:t>
            </a:r>
            <a:r>
              <a:rPr lang="en-US" sz="1800" dirty="0" smtClean="0"/>
              <a:t>: The API app deployed in Elastic Beanstalk has a configuration setting making it aware of the region it is running in</a:t>
            </a:r>
            <a:endParaRPr lang="en-US" sz="1800" b="1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46" y="1305791"/>
            <a:ext cx="6732010" cy="326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6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534892" cy="7917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 smtClean="0"/>
              <a:t>Create Account</a:t>
            </a:r>
            <a:r>
              <a:rPr lang="en-US" sz="1800" dirty="0" smtClean="0"/>
              <a:t>: In addition to standard information, the API stores the user’s “home region”, i.e., the region the user signed up in</a:t>
            </a:r>
            <a:endParaRPr lang="en-US" sz="1800" b="1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369031"/>
            <a:ext cx="6782666" cy="338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6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534892" cy="7917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b="1" dirty="0" smtClean="0"/>
              <a:t>Create Account</a:t>
            </a:r>
            <a:r>
              <a:rPr lang="en-US" sz="1800" dirty="0" smtClean="0"/>
              <a:t>: Replicating account data to our Sydney deployment will allow the API in that region to redirect the user to his home region if he ever accesses from there</a:t>
            </a:r>
            <a:endParaRPr lang="en-US" sz="1800" b="1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369031"/>
            <a:ext cx="6782666" cy="338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77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800" b="1" dirty="0" smtClean="0"/>
              <a:t>Create Account</a:t>
            </a:r>
            <a:r>
              <a:rPr lang="en-US" sz="1800" dirty="0" smtClean="0"/>
              <a:t>: We’ll consider account signup an event that other components of our application might be interested in.</a:t>
            </a:r>
            <a:endParaRPr lang="en-US" sz="1800" b="1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369031"/>
            <a:ext cx="6782666" cy="338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800" b="1" dirty="0" smtClean="0"/>
              <a:t>Create Account</a:t>
            </a:r>
            <a:r>
              <a:rPr lang="en-US" sz="1800" dirty="0" smtClean="0"/>
              <a:t>: We’ll let listeners interested in the event (i.e., a cross-region account replication service) receive the event by putting a message in a queue</a:t>
            </a:r>
            <a:endParaRPr lang="en-US" sz="1800" b="1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05" y="1307754"/>
            <a:ext cx="6759286" cy="345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46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 smtClean="0"/>
              <a:t>Documents uploaded </a:t>
            </a:r>
            <a:r>
              <a:rPr lang="en-US" sz="1800" dirty="0" smtClean="0"/>
              <a:t>by a user are stored in an S3 bucket</a:t>
            </a:r>
            <a:endParaRPr lang="en-US" sz="1800" b="1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65" y="1303769"/>
            <a:ext cx="6377853" cy="330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18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 smtClean="0"/>
              <a:t>The S3 bucket name </a:t>
            </a:r>
            <a:r>
              <a:rPr lang="en-US" sz="1800" dirty="0" smtClean="0"/>
              <a:t>includes the name of the region it was created it in.</a:t>
            </a:r>
            <a:endParaRPr lang="en-US" sz="1800" b="1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42" y="1273166"/>
            <a:ext cx="6514667" cy="329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81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800" dirty="0" smtClean="0"/>
              <a:t>The S3 bucket name includes the name of the region it was created it in. Users </a:t>
            </a:r>
            <a:r>
              <a:rPr lang="en-US" sz="1800" b="1" dirty="0" smtClean="0"/>
              <a:t>upload documents to the bucket in their home region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42" y="1273166"/>
            <a:ext cx="6514667" cy="329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97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smtClean="0"/>
              <a:t>Let’s see what happens when a user wants to </a:t>
            </a:r>
            <a:r>
              <a:rPr lang="en-US" sz="1800" b="1" dirty="0" smtClean="0"/>
              <a:t>upload a PDF document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68" y="1472327"/>
            <a:ext cx="6210732" cy="316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71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1800" b="1" dirty="0" smtClean="0"/>
              <a:t>Upload Document</a:t>
            </a:r>
            <a:r>
              <a:rPr lang="en-US" sz="1800" dirty="0" smtClean="0"/>
              <a:t>: An authenticated user requests the upload document page from the web servers</a:t>
            </a:r>
            <a:endParaRPr lang="en-US" sz="1800" b="1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27" y="1174352"/>
            <a:ext cx="6591300" cy="337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Two Account Types</a:t>
            </a:r>
          </a:p>
          <a:p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5GB storage</a:t>
            </a:r>
          </a:p>
          <a:p>
            <a:pPr lvl="1"/>
            <a:r>
              <a:rPr lang="en-US" dirty="0" smtClean="0"/>
              <a:t>Search on name, created/modified, and tags</a:t>
            </a:r>
          </a:p>
          <a:p>
            <a:pPr lvl="2"/>
            <a:r>
              <a:rPr lang="en-US" dirty="0" smtClean="0"/>
              <a:t>No full-text indexing</a:t>
            </a:r>
          </a:p>
          <a:p>
            <a:pPr lvl="1"/>
            <a:r>
              <a:rPr lang="en-US" dirty="0" smtClean="0"/>
              <a:t>All content may be securely downloaded by owner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6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800" b="1" dirty="0" smtClean="0"/>
              <a:t>Upload Document</a:t>
            </a:r>
            <a:r>
              <a:rPr lang="en-US" sz="1800" dirty="0" smtClean="0"/>
              <a:t>: The web servers request a signed HTLM form from the API and return it to the user’s browser</a:t>
            </a:r>
            <a:endParaRPr lang="en-US" sz="1800" b="1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16" y="1232550"/>
            <a:ext cx="6521594" cy="330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29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 smtClean="0"/>
              <a:t>Upload Document</a:t>
            </a:r>
            <a:r>
              <a:rPr lang="en-US" sz="1800" dirty="0" smtClean="0"/>
              <a:t>: The signed form is delivered to the user’s browser</a:t>
            </a:r>
            <a:endParaRPr lang="en-US" sz="1800" b="1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7" y="1156596"/>
            <a:ext cx="6182157" cy="317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79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 smtClean="0"/>
              <a:t>Upload Document</a:t>
            </a:r>
            <a:r>
              <a:rPr lang="en-US" sz="1800" dirty="0" smtClean="0"/>
              <a:t>: The signed form allows the user to upload his document </a:t>
            </a:r>
            <a:r>
              <a:rPr lang="en-US" sz="1800" b="1" dirty="0" smtClean="0"/>
              <a:t>directly to S3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11" y="1220051"/>
            <a:ext cx="6597361" cy="32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6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1800" b="1" dirty="0" smtClean="0"/>
              <a:t>Upload Document</a:t>
            </a:r>
            <a:r>
              <a:rPr lang="en-US" sz="1800" dirty="0" smtClean="0"/>
              <a:t>: The form includes some </a:t>
            </a:r>
            <a:r>
              <a:rPr lang="en-US" sz="1800" b="1" dirty="0" smtClean="0"/>
              <a:t>hidden inputs that constrain</a:t>
            </a:r>
            <a:r>
              <a:rPr lang="en-US" sz="1800" dirty="0" smtClean="0"/>
              <a:t> what the user can upload.</a:t>
            </a:r>
            <a:endParaRPr lang="en-US" sz="1800" b="1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1" y="1316747"/>
            <a:ext cx="6250132" cy="30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4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800" b="1" dirty="0" smtClean="0"/>
              <a:t>Upload Document</a:t>
            </a:r>
            <a:r>
              <a:rPr lang="en-US" sz="1800" dirty="0" smtClean="0"/>
              <a:t>: The form includes some </a:t>
            </a:r>
            <a:r>
              <a:rPr lang="en-US" sz="1800" b="1" dirty="0" smtClean="0"/>
              <a:t>hidden inputs that constrain</a:t>
            </a:r>
            <a:r>
              <a:rPr lang="en-US" sz="1800" dirty="0" smtClean="0"/>
              <a:t> what the user can upload. </a:t>
            </a:r>
            <a:r>
              <a:rPr lang="en-US" sz="1800" b="1" dirty="0" smtClean="0"/>
              <a:t>The expiration</a:t>
            </a:r>
            <a:r>
              <a:rPr lang="en-US" sz="1800" dirty="0" smtClean="0"/>
              <a:t> indicates for how long the form is valid</a:t>
            </a:r>
            <a:endParaRPr lang="en-US" sz="1800" b="1" dirty="0" smtClean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16" y="1359124"/>
            <a:ext cx="6377420" cy="315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6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509" y="381000"/>
            <a:ext cx="1732584" cy="5911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97" y="297345"/>
            <a:ext cx="5406303" cy="791759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sz="1800" b="1" dirty="0" smtClean="0"/>
              <a:t>Upload Document</a:t>
            </a:r>
            <a:r>
              <a:rPr lang="en-US" sz="1800" dirty="0" smtClean="0"/>
              <a:t>: The form includes some </a:t>
            </a:r>
            <a:r>
              <a:rPr lang="en-US" sz="1800" b="1" dirty="0" smtClean="0"/>
              <a:t>hidden inputs that constrain</a:t>
            </a:r>
            <a:r>
              <a:rPr lang="en-US" sz="1800" dirty="0" smtClean="0"/>
              <a:t> what the user can upload. </a:t>
            </a:r>
            <a:r>
              <a:rPr lang="en-US" sz="1800" b="1" dirty="0" smtClean="0"/>
              <a:t>The key </a:t>
            </a:r>
            <a:r>
              <a:rPr lang="en-US" sz="1800" dirty="0" smtClean="0"/>
              <a:t>allows us to specify what the object will be called in S3 (thus avoiding naming conflicts)</a:t>
            </a:r>
            <a:endParaRPr lang="en-US" sz="1800" b="1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84" y="1255611"/>
            <a:ext cx="6479598" cy="320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76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The form includes some hidden inputs that constrain what the user can upload. The signature ensures the upload will be rejected if the form is tampered with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" y="913967"/>
            <a:ext cx="70866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14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User-editable text input fields prefixed with x-</a:t>
            </a:r>
            <a:r>
              <a:rPr lang="en-US" sz="1400" dirty="0" err="1" smtClean="0">
                <a:latin typeface="+mj-lt"/>
              </a:rPr>
              <a:t>amz</a:t>
            </a:r>
            <a:r>
              <a:rPr lang="en-US" sz="1400" dirty="0" smtClean="0">
                <a:latin typeface="+mj-lt"/>
              </a:rPr>
              <a:t>-meta-will be associated with the uploaded object as S3 object metadata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02" y="981076"/>
            <a:ext cx="70199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83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Finally, the </a:t>
            </a:r>
            <a:r>
              <a:rPr lang="en-US" sz="1400" dirty="0" err="1" smtClean="0">
                <a:latin typeface="+mj-lt"/>
              </a:rPr>
              <a:t>success_action_redirect</a:t>
            </a:r>
            <a:r>
              <a:rPr lang="en-US" sz="1400" dirty="0" smtClean="0">
                <a:latin typeface="+mj-lt"/>
              </a:rPr>
              <a:t> specified when the API generated the form tells S3 where to redirect the user’s browser when the upload completes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7" y="831274"/>
            <a:ext cx="67913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1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We send the user to a special page on the web servers that will capture this event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5" y="934316"/>
            <a:ext cx="8324416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72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Two Account Types</a:t>
            </a:r>
          </a:p>
          <a:p>
            <a:r>
              <a:rPr lang="en-US" dirty="0" smtClean="0"/>
              <a:t>Premium</a:t>
            </a:r>
          </a:p>
          <a:p>
            <a:pPr lvl="1"/>
            <a:r>
              <a:rPr lang="en-US" dirty="0" smtClean="0"/>
              <a:t>20GB storage</a:t>
            </a:r>
          </a:p>
          <a:p>
            <a:pPr lvl="1"/>
            <a:r>
              <a:rPr lang="en-US" dirty="0" smtClean="0"/>
              <a:t>Full-text indexing and search for all documents (OCR on images)</a:t>
            </a:r>
          </a:p>
          <a:p>
            <a:pPr lvl="1"/>
            <a:r>
              <a:rPr lang="en-US" dirty="0" smtClean="0"/>
              <a:t>All content may be securely downloaded by owner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While uploading the document to S3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35" y="881063"/>
            <a:ext cx="67818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16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While uploading the document to S3, we asynchronously notify the web servers that the upload has begun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92" y="930420"/>
            <a:ext cx="671512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0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The API places a message in a queue indicating as much. Other components of </a:t>
            </a:r>
            <a:r>
              <a:rPr lang="en-US" sz="1400" dirty="0" err="1" smtClean="0">
                <a:latin typeface="+mj-lt"/>
              </a:rPr>
              <a:t>DocStore</a:t>
            </a:r>
            <a:r>
              <a:rPr lang="en-US" sz="1400" dirty="0" smtClean="0">
                <a:latin typeface="+mj-lt"/>
              </a:rPr>
              <a:t> may be interested in this event later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918298"/>
            <a:ext cx="66579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4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When the upload completes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13" y="942109"/>
            <a:ext cx="66008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When the upload completes S3 redirects the users to the URL we specified earlier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904875"/>
            <a:ext cx="67341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80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The API retrieves metadata about the object from the S3 API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42" y="831274"/>
            <a:ext cx="68199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32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The Object metadata is stored in an RDS instance running in Multi-AZ mode for high availability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957263"/>
            <a:ext cx="69723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77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Finally, the API places a message in a queue indicating that the document upload was complete, and includes the ID of the newly uploaded object in S3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57" y="1034761"/>
            <a:ext cx="68008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03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Upload Document: The user is redirected to a list of his documents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98" y="1268991"/>
            <a:ext cx="661035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94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Let’s see what happens when a user wants to view and download his documents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14" y="984972"/>
            <a:ext cx="65151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26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Two Major Components</a:t>
            </a:r>
          </a:p>
        </p:txBody>
      </p:sp>
    </p:spTree>
    <p:extLst>
      <p:ext uri="{BB962C8B-B14F-4D97-AF65-F5344CB8AC3E}">
        <p14:creationId xmlns:p14="http://schemas.microsoft.com/office/powerpoint/2010/main" val="41590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latin typeface="+mj-lt"/>
              </a:rPr>
              <a:t>View and Download Docs: An authenticated user requests the web site URL to view his docs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29" y="1014846"/>
            <a:ext cx="671512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1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To increase read performance of the relational database, multiple RDS Read Replicas are provisioned. Read Replicas are suitable for read workloads, like the </a:t>
            </a:r>
            <a:r>
              <a:rPr lang="en-US" sz="1200" dirty="0" err="1" smtClean="0">
                <a:latin typeface="+mj-lt"/>
              </a:rPr>
              <a:t>api</a:t>
            </a:r>
            <a:r>
              <a:rPr lang="en-US" sz="1200" dirty="0" smtClean="0">
                <a:latin typeface="+mj-lt"/>
              </a:rPr>
              <a:t> selecting a list of documents owned by a user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78044"/>
            <a:ext cx="68580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97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</a:t>
            </a:r>
            <a:r>
              <a:rPr lang="en-US" sz="1200" dirty="0" err="1" smtClean="0">
                <a:latin typeface="+mj-lt"/>
              </a:rPr>
              <a:t>ElasticCache</a:t>
            </a:r>
            <a:r>
              <a:rPr lang="en-US" sz="1200" dirty="0" smtClean="0">
                <a:latin typeface="+mj-lt"/>
              </a:rPr>
              <a:t> Cluster in front of the Read Replicas would provide additional performance when listing the user’s documents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1" y="1037792"/>
            <a:ext cx="66198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09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The API first checks the cache for a recent list of the user’s documents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08" y="935182"/>
            <a:ext cx="65436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83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If no cached data is available, the API chooses one of the Read Replicas and queries for the list of documents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66" y="831274"/>
            <a:ext cx="68103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68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The result of the query is stored in the cache for future access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17" y="962025"/>
            <a:ext cx="66198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5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For each document, the API constructs a secure, auto-expiring, signed URL that will allow the user to download the document directly from S3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73" y="931718"/>
            <a:ext cx="662247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04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The list of documents- and links for direct, secure download-are delivered to the user’s browser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100" y="946439"/>
            <a:ext cx="66198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1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The user may download documents directly from S3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584" y="944275"/>
            <a:ext cx="65722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851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Let’s look at options for security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818" y="898380"/>
            <a:ext cx="66960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8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DocStore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#1: Web Application</a:t>
            </a:r>
          </a:p>
          <a:p>
            <a:r>
              <a:rPr lang="en-US" dirty="0" smtClean="0"/>
              <a:t>Allow users to upload, manage, and view all documents</a:t>
            </a:r>
          </a:p>
          <a:p>
            <a:r>
              <a:rPr lang="en-US" dirty="0" smtClean="0"/>
              <a:t>All content uploaded directly to S3</a:t>
            </a:r>
          </a:p>
        </p:txBody>
      </p:sp>
    </p:spTree>
    <p:extLst>
      <p:ext uri="{BB962C8B-B14F-4D97-AF65-F5344CB8AC3E}">
        <p14:creationId xmlns:p14="http://schemas.microsoft.com/office/powerpoint/2010/main" val="29631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Where can security measures and controls be implemented in this architecture?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921328"/>
            <a:ext cx="659130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68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User downloads documents directly from S3 using a secure, signed URL and over SSL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7" y="1145598"/>
            <a:ext cx="65246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52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SSL connection between user and ELB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02" y="939079"/>
            <a:ext cx="67246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08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 Security Groups restrict inbound traffic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5" y="1122218"/>
            <a:ext cx="64484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59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Access logs from </a:t>
            </a:r>
            <a:r>
              <a:rPr lang="en-US" sz="1200" dirty="0" err="1" smtClean="0">
                <a:latin typeface="+mj-lt"/>
              </a:rPr>
              <a:t>CloudFront</a:t>
            </a:r>
            <a:r>
              <a:rPr lang="en-US" sz="1200" dirty="0" smtClean="0">
                <a:latin typeface="+mj-lt"/>
              </a:rPr>
              <a:t>, EC2, and S3 are pushed to S3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93" y="922194"/>
            <a:ext cx="657225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94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View and Download Docs: Logs are processed on a schedule using Elastic </a:t>
            </a:r>
            <a:r>
              <a:rPr lang="en-US" sz="1200" dirty="0" err="1" smtClean="0">
                <a:latin typeface="+mj-lt"/>
              </a:rPr>
              <a:t>MapReduce</a:t>
            </a:r>
            <a:r>
              <a:rPr lang="en-US" sz="1200" dirty="0" smtClean="0">
                <a:latin typeface="+mj-lt"/>
              </a:rPr>
              <a:t> cluster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60" y="939945"/>
            <a:ext cx="69056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33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Let’s focus on the networking environment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944274"/>
            <a:ext cx="66484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Let’s focus on the networking environment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570" y="963324"/>
            <a:ext cx="49244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39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VPC: this VPC is in us-west-2 and has a 10.0.0.0/16 CIDR block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20" y="831274"/>
            <a:ext cx="58102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64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80299"/>
            <a:ext cx="8205304" cy="72326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2" y="145472"/>
            <a:ext cx="2161309" cy="6580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>
                <a:latin typeface="Castellar" panose="020A0402060406010301" pitchFamily="18" charset="0"/>
              </a:rPr>
              <a:t>DocStore</a:t>
            </a:r>
            <a:endParaRPr lang="en-US" dirty="0" smtClean="0">
              <a:latin typeface="Castellar" panose="020A0402060406010301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854" y="117763"/>
            <a:ext cx="5999020" cy="71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>
                <a:latin typeface="+mj-lt"/>
              </a:rPr>
              <a:t>VPC: We define two subnets that our ELB will run in (note: although we show the ELB in multiple subnets, this is still a single ELB)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96" y="831274"/>
            <a:ext cx="56769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9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Enteprise Summits 2014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F88AE770E904C9C11AA6AA3506CC3" ma:contentTypeVersion="0" ma:contentTypeDescription="Create a new document." ma:contentTypeScope="" ma:versionID="cbe8c93db31d1656f2a8a05d408b9f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A522D3F-0F7B-457C-8FEB-C4E1CF985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5641</TotalTime>
  <Words>2542</Words>
  <Application>Microsoft Office PowerPoint</Application>
  <PresentationFormat>On-screen Show (16:9)</PresentationFormat>
  <Paragraphs>351</Paragraphs>
  <Slides>130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1" baseType="lpstr">
      <vt:lpstr>Enteprise Summits 2014</vt:lpstr>
      <vt:lpstr>PowerPoint Presentation</vt:lpstr>
      <vt:lpstr>Module A: Reference Architecture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 Requirements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DocStore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Company>Amazon.com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Schultz, Kelley</dc:creator>
  <cp:lastModifiedBy>Dang Quoc Bao (FHO.FSB)</cp:lastModifiedBy>
  <cp:revision>329</cp:revision>
  <dcterms:created xsi:type="dcterms:W3CDTF">2013-09-17T00:51:11Z</dcterms:created>
  <dcterms:modified xsi:type="dcterms:W3CDTF">2015-03-27T09:51:44Z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0x01010038FF88AE770E904C9C11AA6AA3506CC3</vt:lpwstr>
  </property>
</Properties>
</file>